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7"/>
  </p:notesMasterIdLst>
  <p:handoutMasterIdLst>
    <p:handoutMasterId r:id="rId28"/>
  </p:handoutMasterIdLst>
  <p:sldIdLst>
    <p:sldId id="317" r:id="rId2"/>
    <p:sldId id="318" r:id="rId3"/>
    <p:sldId id="319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47" r:id="rId12"/>
    <p:sldId id="349" r:id="rId13"/>
    <p:sldId id="351" r:id="rId14"/>
    <p:sldId id="329" r:id="rId15"/>
    <p:sldId id="330" r:id="rId16"/>
    <p:sldId id="331" r:id="rId17"/>
    <p:sldId id="332" r:id="rId18"/>
    <p:sldId id="334" r:id="rId19"/>
    <p:sldId id="346" r:id="rId20"/>
    <p:sldId id="335" r:id="rId21"/>
    <p:sldId id="338" r:id="rId22"/>
    <p:sldId id="339" r:id="rId23"/>
    <p:sldId id="344" r:id="rId24"/>
    <p:sldId id="345" r:id="rId25"/>
    <p:sldId id="343" r:id="rId2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8B6"/>
    <a:srgbClr val="FF6600"/>
    <a:srgbClr val="CC3300"/>
    <a:srgbClr val="996633"/>
    <a:srgbClr val="008000"/>
    <a:srgbClr val="3399FF"/>
    <a:srgbClr val="66CCFF"/>
    <a:srgbClr val="3366FF"/>
    <a:srgbClr val="0099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75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20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 smtClean="0"/>
            </a:lvl1pPr>
          </a:lstStyle>
          <a:p>
            <a:pPr>
              <a:defRPr/>
            </a:pPr>
            <a:fld id="{9FD0B5E9-0C08-46DF-8D06-45F78D0677AF}" type="datetimeFigureOut">
              <a:rPr lang="en-US"/>
              <a:pPr>
                <a:defRPr/>
              </a:pPr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319E01-F038-40D1-B05E-21151B708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E1854281-68C0-4577-9D7D-9E3C008FE16C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3C960389-2B79-40DD-9803-3849D9F87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4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5615F-2F54-4B5A-850D-4983F5B364DB}" type="slidenum">
              <a:rPr lang="en-US"/>
              <a:pPr/>
              <a:t>1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1675"/>
            <a:ext cx="4624388" cy="3468688"/>
          </a:xfrm>
          <a:ln w="12700" cap="flat">
            <a:solidFill>
              <a:schemeClr val="tx1"/>
            </a:solidFill>
          </a:ln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53" y="4407886"/>
            <a:ext cx="5121095" cy="4178601"/>
          </a:xfrm>
          <a:ln/>
        </p:spPr>
        <p:txBody>
          <a:bodyPr lIns="91123" tIns="44762" rIns="91123" bIns="44762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6147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E5CAB-3417-4CC4-956F-DD7420925A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6B88B-A91C-48C8-9175-5311E9AD58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F2FD4-EA88-4FDB-A48D-011BB3EA8F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E6B232-5CF1-4D6E-A90A-7CF87330F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07-30C1-425A-9795-75470454F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A0847-DC25-4DCD-806C-475D63E3E6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86F53-B6A1-4BA4-8A55-C9D52DB4E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2BBEE-8A93-4BD4-94CC-65370812B7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9F7F8-8BEE-4A6C-8B12-893E3D2B82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AD4F5-1602-4851-AA21-0FF446FD18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DF104-DB11-4F9A-AC59-B5E2D308F7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1549DC-27D3-4549-BA6B-67ECD3B8BC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3568EA-7800-4B8E-A2A6-EEEC4E9E4C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www.spminstrument.com/shared/images/products/traffic_light.jpg&amp;imgrefurl=http://www.spminstrument.com/solutions/products/condition_monitoring/&amp;h=225&amp;w=142&amp;sz=12&amp;tbnid=Pp_rs0uL888J:&amp;tbnh=101&amp;tbnw=64&amp;start=2&amp;prev=/images?q=traffic+light&amp;hl=en&amp;lr=&amp;ie=UTF-8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hsc.csu.edu.au/construction/optional/bcg1000a/2665/image02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4775200" y="5946775"/>
            <a:ext cx="3860800" cy="71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Char char="•"/>
            </a:pPr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2697" name="Text Box 137"/>
          <p:cNvSpPr txBox="1">
            <a:spLocks noChangeArrowheads="1"/>
          </p:cNvSpPr>
          <p:nvPr/>
        </p:nvSpPr>
        <p:spPr bwMode="auto">
          <a:xfrm>
            <a:off x="142844" y="1142984"/>
            <a:ext cx="8713787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14282" y="1285861"/>
            <a:ext cx="8715436" cy="1643073"/>
          </a:xfrm>
        </p:spPr>
        <p:txBody>
          <a:bodyPr/>
          <a:lstStyle/>
          <a:p>
            <a:r>
              <a:rPr lang="en-US" sz="4400" b="1" dirty="0"/>
              <a:t>Emergency Management Plan </a:t>
            </a:r>
            <a:r>
              <a:rPr lang="en-US" sz="4400" b="1" dirty="0" smtClean="0"/>
              <a:t>Executive Briefing 2018</a:t>
            </a:r>
            <a:endParaRPr lang="en-US" sz="4400" dirty="0"/>
          </a:p>
        </p:txBody>
      </p:sp>
      <p:pic>
        <p:nvPicPr>
          <p:cNvPr id="8" name="Picture 7" descr="UTH_2c+uthsch_vert_l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237033"/>
            <a:ext cx="1876044" cy="1067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61722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6, 2018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Communication Options</a:t>
            </a:r>
            <a:endParaRPr lang="en-US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80981"/>
            <a:ext cx="7772400" cy="4968552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UTHealthALERT</a:t>
            </a:r>
            <a:r>
              <a:rPr lang="en-US" sz="2400" dirty="0" smtClean="0"/>
              <a:t> text messages for imminent threats</a:t>
            </a:r>
          </a:p>
          <a:p>
            <a:r>
              <a:rPr lang="en-US" sz="2400" dirty="0" smtClean="0"/>
              <a:t>UTHealth intranet emergency banner</a:t>
            </a:r>
          </a:p>
          <a:p>
            <a:r>
              <a:rPr lang="en-US" sz="2400" dirty="0" smtClean="0"/>
              <a:t>Targeted </a:t>
            </a:r>
            <a:r>
              <a:rPr lang="en-US" sz="2400" dirty="0"/>
              <a:t>or mass email (</a:t>
            </a:r>
            <a:r>
              <a:rPr lang="en-US" sz="2400" dirty="0" smtClean="0"/>
              <a:t>note: </a:t>
            </a:r>
            <a:r>
              <a:rPr lang="en-US" sz="2400" dirty="0"/>
              <a:t>inherent delay)</a:t>
            </a:r>
          </a:p>
          <a:p>
            <a:r>
              <a:rPr lang="en-US" sz="2400" dirty="0"/>
              <a:t>Web at </a:t>
            </a:r>
            <a:r>
              <a:rPr lang="en-US" sz="2400" dirty="0" smtClean="0">
                <a:solidFill>
                  <a:srgbClr val="C00000"/>
                </a:solidFill>
              </a:rPr>
              <a:t>www.uthealthemergency.org</a:t>
            </a:r>
            <a:r>
              <a:rPr lang="en-US" sz="2400" dirty="0" smtClean="0"/>
              <a:t> </a:t>
            </a:r>
            <a:r>
              <a:rPr lang="en-US" sz="2400" dirty="0"/>
              <a:t>(offsite hosting </a:t>
            </a:r>
            <a:r>
              <a:rPr lang="en-US" sz="2400" dirty="0" smtClean="0"/>
              <a:t>backup)</a:t>
            </a:r>
            <a:endParaRPr lang="en-US" sz="2400" dirty="0"/>
          </a:p>
          <a:p>
            <a:r>
              <a:rPr lang="en-US" sz="2400" dirty="0"/>
              <a:t>Fire Alarm Control Panel voice announcement </a:t>
            </a:r>
            <a:r>
              <a:rPr lang="en-US" sz="2400" dirty="0" smtClean="0"/>
              <a:t>capability</a:t>
            </a:r>
          </a:p>
          <a:p>
            <a:r>
              <a:rPr lang="en-US" sz="2400" dirty="0" smtClean="0"/>
              <a:t>Campus television monitors</a:t>
            </a:r>
            <a:endParaRPr lang="en-US" sz="2400" dirty="0"/>
          </a:p>
          <a:p>
            <a:r>
              <a:rPr lang="en-US" sz="2400" dirty="0"/>
              <a:t>Designated </a:t>
            </a:r>
            <a:r>
              <a:rPr lang="en-US" sz="2400" dirty="0" smtClean="0"/>
              <a:t>voicemail </a:t>
            </a:r>
            <a:r>
              <a:rPr lang="en-US" sz="2400" dirty="0"/>
              <a:t>lines with informational messages (offsite toll free number backup)</a:t>
            </a:r>
            <a:endParaRPr lang="en-US" sz="2400" b="1" dirty="0"/>
          </a:p>
          <a:p>
            <a:r>
              <a:rPr lang="en-US" sz="2400" dirty="0"/>
              <a:t>Local television</a:t>
            </a:r>
          </a:p>
          <a:p>
            <a:r>
              <a:rPr lang="en-US" sz="2400" dirty="0"/>
              <a:t>Local radio</a:t>
            </a:r>
          </a:p>
          <a:p>
            <a:r>
              <a:rPr lang="en-US" sz="2400" dirty="0" err="1" smtClean="0"/>
              <a:t>Facebook</a:t>
            </a:r>
            <a:r>
              <a:rPr lang="en-US" sz="2400" dirty="0" smtClean="0"/>
              <a:t> / Twitter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UTHealthALERT</a:t>
            </a:r>
            <a:endParaRPr lang="en-US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80981"/>
            <a:ext cx="777240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UTHealthALERT</a:t>
            </a:r>
            <a:r>
              <a:rPr lang="en-US" sz="2400" dirty="0" smtClean="0"/>
              <a:t> text messages for imminent threats such as an active shooter or tornado or </a:t>
            </a:r>
            <a:r>
              <a:rPr lang="en-US" sz="2400" dirty="0" smtClean="0"/>
              <a:t>anytime there is a change in status and other </a:t>
            </a:r>
            <a:r>
              <a:rPr lang="en-US" sz="2400" dirty="0" smtClean="0"/>
              <a:t>situations</a:t>
            </a:r>
          </a:p>
          <a:p>
            <a:endParaRPr lang="en-US" sz="2400" dirty="0" smtClean="0"/>
          </a:p>
          <a:p>
            <a:r>
              <a:rPr lang="en-US" sz="2400" dirty="0" smtClean="0"/>
              <a:t>Enables </a:t>
            </a:r>
            <a:r>
              <a:rPr lang="en-US" sz="2400" dirty="0"/>
              <a:t>one person to communicate very quickly with </a:t>
            </a:r>
            <a:r>
              <a:rPr lang="en-US" sz="2400" dirty="0" smtClean="0"/>
              <a:t>thousands </a:t>
            </a:r>
            <a:r>
              <a:rPr lang="en-US" sz="2400" dirty="0"/>
              <a:t>of people </a:t>
            </a:r>
            <a:r>
              <a:rPr lang="en-US" sz="2400" dirty="0" smtClean="0"/>
              <a:t>anywhere and at anytime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Track broadcasts</a:t>
            </a:r>
          </a:p>
          <a:p>
            <a:pPr lvl="1"/>
            <a:r>
              <a:rPr lang="en-US" sz="2400" dirty="0"/>
              <a:t>When the message was sent</a:t>
            </a:r>
          </a:p>
          <a:p>
            <a:pPr lvl="1"/>
            <a:r>
              <a:rPr lang="en-US" sz="2400" dirty="0"/>
              <a:t>Who the message was sent to</a:t>
            </a:r>
          </a:p>
          <a:p>
            <a:pPr lvl="1"/>
            <a:r>
              <a:rPr lang="en-US" sz="2400" dirty="0"/>
              <a:t>Who confirmed receiving the message</a:t>
            </a:r>
          </a:p>
          <a:p>
            <a:pPr lvl="1"/>
            <a:r>
              <a:rPr lang="en-US" sz="2400" dirty="0"/>
              <a:t>Who hasn’t confirmed receiving the message</a:t>
            </a:r>
          </a:p>
          <a:p>
            <a:pPr lvl="1"/>
            <a:r>
              <a:rPr lang="en-US" sz="2400" dirty="0"/>
              <a:t>Who wasn’t able to be reached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146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only send text messages?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is faster using only one method</a:t>
            </a:r>
          </a:p>
          <a:p>
            <a:endParaRPr lang="en-US" dirty="0" smtClean="0"/>
          </a:p>
          <a:p>
            <a:r>
              <a:rPr lang="en-US" dirty="0" smtClean="0"/>
              <a:t>Too many  methods/messages can overwhelm regional, local, or internal communication systems</a:t>
            </a:r>
          </a:p>
          <a:p>
            <a:endParaRPr lang="en-US" dirty="0" smtClean="0"/>
          </a:p>
          <a:p>
            <a:r>
              <a:rPr lang="en-US" dirty="0" smtClean="0"/>
              <a:t>Almost everyone owns a cell phone and people tend to keep it with them when they are in transit</a:t>
            </a:r>
          </a:p>
          <a:p>
            <a:endParaRPr lang="en-US" dirty="0" smtClean="0"/>
          </a:p>
          <a:p>
            <a:r>
              <a:rPr lang="en-US" dirty="0" smtClean="0"/>
              <a:t>OPA can send a mass email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UTP Clinics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clinic has its own Emergency Management template/plan</a:t>
            </a:r>
          </a:p>
          <a:p>
            <a:endParaRPr lang="en-US" dirty="0"/>
          </a:p>
          <a:p>
            <a:r>
              <a:rPr lang="en-US" dirty="0" smtClean="0"/>
              <a:t>Ambulatory loss prevention assessments</a:t>
            </a:r>
          </a:p>
          <a:p>
            <a:pPr lvl="1"/>
            <a:r>
              <a:rPr lang="en-US" dirty="0" smtClean="0"/>
              <a:t>Looks for any hazard that can shut clinic down for a period of time</a:t>
            </a:r>
          </a:p>
          <a:p>
            <a:pPr lvl="1"/>
            <a:r>
              <a:rPr lang="en-US" dirty="0" smtClean="0"/>
              <a:t>Patient, visitor hazards, injuries</a:t>
            </a:r>
          </a:p>
          <a:p>
            <a:pPr lvl="1"/>
            <a:r>
              <a:rPr lang="en-US" dirty="0"/>
              <a:t>Employee hazards, injuries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07-30C1-425A-9795-75470454FC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Controlled Access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UTHealth never “closes”</a:t>
            </a:r>
          </a:p>
          <a:p>
            <a:endParaRPr lang="en-US" sz="2800" dirty="0"/>
          </a:p>
          <a:p>
            <a:r>
              <a:rPr lang="en-US" sz="2800" dirty="0" smtClean="0"/>
              <a:t>When initiated, </a:t>
            </a:r>
            <a:r>
              <a:rPr lang="en-US" sz="2800" dirty="0"/>
              <a:t>controlled access </a:t>
            </a:r>
            <a:r>
              <a:rPr lang="en-US" sz="2800" dirty="0" smtClean="0"/>
              <a:t>engages </a:t>
            </a:r>
            <a:r>
              <a:rPr lang="en-US" sz="2800" dirty="0"/>
              <a:t>essential </a:t>
            </a:r>
            <a:r>
              <a:rPr lang="en-US" sz="2800" dirty="0" smtClean="0"/>
              <a:t>personnel</a:t>
            </a:r>
          </a:p>
          <a:p>
            <a:endParaRPr lang="en-US" sz="2800" dirty="0"/>
          </a:p>
          <a:p>
            <a:r>
              <a:rPr lang="en-US" sz="2800" dirty="0"/>
              <a:t>Non-essential personnel </a:t>
            </a:r>
            <a:r>
              <a:rPr lang="en-US" sz="2800" dirty="0" smtClean="0"/>
              <a:t>may </a:t>
            </a:r>
            <a:r>
              <a:rPr lang="en-US" sz="2800" dirty="0"/>
              <a:t>access facilities as deemed necessary by signing in and out at the </a:t>
            </a:r>
            <a:r>
              <a:rPr lang="en-US" sz="2800" dirty="0" smtClean="0"/>
              <a:t>building guard </a:t>
            </a:r>
            <a:r>
              <a:rPr lang="en-US" sz="2800" dirty="0"/>
              <a:t>desk and being escorted while in the facility.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4572000" cy="173672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Example 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Bomb, Cyber or Terroristic Threats</a:t>
            </a:r>
            <a:br>
              <a:rPr lang="en-US" sz="3600" dirty="0" smtClean="0"/>
            </a:br>
            <a:r>
              <a:rPr lang="en-US" sz="3600" dirty="0" smtClean="0"/>
              <a:t>of Violence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78" y="1905000"/>
            <a:ext cx="3054521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en-US"/>
              <a:t>Typical Event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43000"/>
            <a:ext cx="7910512" cy="5715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Threat </a:t>
            </a:r>
            <a:r>
              <a:rPr lang="en-US" sz="2800" dirty="0" smtClean="0"/>
              <a:t>called in, mailed in </a:t>
            </a:r>
            <a:r>
              <a:rPr lang="en-US" sz="2800" dirty="0"/>
              <a:t>or </a:t>
            </a:r>
            <a:r>
              <a:rPr lang="en-US" sz="2800" dirty="0" smtClean="0"/>
              <a:t>submitted electronically (email, social media, etc.)</a:t>
            </a:r>
            <a:endParaRPr lang="en-US" sz="2800" dirty="0"/>
          </a:p>
          <a:p>
            <a:r>
              <a:rPr lang="en-US" sz="2800" dirty="0" smtClean="0"/>
              <a:t>Key </a:t>
            </a:r>
            <a:r>
              <a:rPr lang="en-US" sz="2800" dirty="0"/>
              <a:t>details of message should be noted, reported to UTPD</a:t>
            </a:r>
          </a:p>
          <a:p>
            <a:pPr lvl="1"/>
            <a:r>
              <a:rPr lang="en-US" sz="2400" dirty="0"/>
              <a:t>NOTE: specific training for key administrative </a:t>
            </a:r>
            <a:r>
              <a:rPr lang="en-US" sz="2400" dirty="0" smtClean="0"/>
              <a:t>available from </a:t>
            </a:r>
            <a:r>
              <a:rPr lang="en-US" sz="2400" dirty="0"/>
              <a:t>UTPD</a:t>
            </a:r>
          </a:p>
          <a:p>
            <a:r>
              <a:rPr lang="en-US" sz="2800" dirty="0"/>
              <a:t>If threat is non-specific, experts suggest not evacuating, but to conduct low key sweep of </a:t>
            </a:r>
            <a:r>
              <a:rPr lang="en-US" sz="2800" dirty="0" smtClean="0"/>
              <a:t>building for suspicious items</a:t>
            </a:r>
            <a:endParaRPr lang="en-US" sz="2800" dirty="0"/>
          </a:p>
          <a:p>
            <a:r>
              <a:rPr lang="en-US" sz="2800" dirty="0"/>
              <a:t>If threat is specific (time, location, etc.) experts suggest evacuation, and subsequent sweep</a:t>
            </a:r>
          </a:p>
          <a:p>
            <a:r>
              <a:rPr lang="en-US" sz="2800" dirty="0">
                <a:solidFill>
                  <a:srgbClr val="C00000"/>
                </a:solidFill>
              </a:rPr>
              <a:t>Ultimate decision to evacuate rests </a:t>
            </a:r>
            <a:r>
              <a:rPr lang="en-US" sz="2800" dirty="0" smtClean="0">
                <a:solidFill>
                  <a:srgbClr val="C00000"/>
                </a:solidFill>
              </a:rPr>
              <a:t>with </a:t>
            </a:r>
            <a:r>
              <a:rPr lang="en-US" sz="2800" dirty="0">
                <a:solidFill>
                  <a:srgbClr val="C00000"/>
                </a:solidFill>
              </a:rPr>
              <a:t>Executive </a:t>
            </a:r>
            <a:r>
              <a:rPr lang="en-US" sz="2800" dirty="0" smtClean="0">
                <a:solidFill>
                  <a:srgbClr val="C00000"/>
                </a:solidFill>
              </a:rPr>
              <a:t>Team, not </a:t>
            </a:r>
            <a:r>
              <a:rPr lang="en-US" sz="2800" dirty="0">
                <a:solidFill>
                  <a:srgbClr val="C00000"/>
                </a:solidFill>
              </a:rPr>
              <a:t>UTPD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9518650" cy="2233612"/>
          </a:xfrm>
        </p:spPr>
        <p:txBody>
          <a:bodyPr/>
          <a:lstStyle/>
          <a:p>
            <a:r>
              <a:rPr lang="en-US" sz="4400" dirty="0"/>
              <a:t>Example 2</a:t>
            </a:r>
            <a:br>
              <a:rPr lang="en-US" sz="4400" dirty="0"/>
            </a:br>
            <a:r>
              <a:rPr lang="en-US" sz="4400" dirty="0"/>
              <a:t>Inclement </a:t>
            </a:r>
            <a:r>
              <a:rPr lang="en-US" sz="4400" dirty="0" smtClean="0"/>
              <a:t>Weather: Flooding or Hurricane</a:t>
            </a:r>
            <a:endParaRPr lang="en-US" sz="4400" dirty="0"/>
          </a:p>
        </p:txBody>
      </p:sp>
      <p:pic>
        <p:nvPicPr>
          <p:cNvPr id="534532" name="Picture 4" descr="Loading dock full of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5327650" cy="307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229600" cy="1139825"/>
          </a:xfrm>
        </p:spPr>
        <p:txBody>
          <a:bodyPr/>
          <a:lstStyle/>
          <a:p>
            <a:r>
              <a:rPr lang="en-US" sz="4000" b="1" dirty="0"/>
              <a:t>TMC Flood Alert System</a:t>
            </a:r>
            <a:br>
              <a:rPr lang="en-US" sz="4000" b="1" dirty="0"/>
            </a:br>
            <a:r>
              <a:rPr lang="en-US" sz="3600" b="1" dirty="0"/>
              <a:t>http://</a:t>
            </a:r>
            <a:r>
              <a:rPr lang="en-US" sz="3600" b="1" dirty="0" smtClean="0"/>
              <a:t>fas4.flood-alert.org</a:t>
            </a:r>
            <a:endParaRPr lang="en-US" sz="3600" b="1" dirty="0"/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7924800" cy="5013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u="sng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2000" dirty="0"/>
              <a:t> – Flooding possibility minimal to none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– “Flood Caution”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Flooding conditions possible.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10-20% chance of flooding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sz="2000" dirty="0"/>
              <a:t> – “Flooding Possible”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Water level high in Brays Bayou with heavy rains expected in the western portion of the watershed.  40-50% chance of flooding if storms persist.  </a:t>
            </a:r>
            <a:endParaRPr lang="en-US" sz="2000" u="sng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2000" dirty="0"/>
              <a:t> – “Flooding Probable”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Water levels very high in Brays Bayou with heavy rains expected to continue in western portion of the watershed.  80-90% chance of </a:t>
            </a:r>
            <a:r>
              <a:rPr lang="en-US" sz="2000" dirty="0" smtClean="0"/>
              <a:t>flooding. </a:t>
            </a:r>
            <a:r>
              <a:rPr lang="en-US" sz="2000" u="sng" dirty="0" smtClean="0"/>
              <a:t>Controlled Access requested, Executive Decision necessary. </a:t>
            </a:r>
            <a:endParaRPr lang="en-US" sz="2000" dirty="0"/>
          </a:p>
        </p:txBody>
      </p:sp>
      <p:pic>
        <p:nvPicPr>
          <p:cNvPr id="592900" name="Picture 4" descr="traffic_light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15888"/>
            <a:ext cx="812800" cy="1282700"/>
          </a:xfrm>
          <a:ln/>
        </p:spPr>
      </p:pic>
      <p:sp>
        <p:nvSpPr>
          <p:cNvPr id="2" name="TextBox 1"/>
          <p:cNvSpPr txBox="1"/>
          <p:nvPr/>
        </p:nvSpPr>
        <p:spPr>
          <a:xfrm>
            <a:off x="228600" y="6019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Critically important</a:t>
            </a:r>
            <a:r>
              <a:rPr lang="en-US" dirty="0" smtClean="0">
                <a:solidFill>
                  <a:srgbClr val="FF0000"/>
                </a:solidFill>
              </a:rPr>
              <a:t>: this color coding system is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synchronized with TMC weather alerts that are sent by text, e-mail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AD4F5-1602-4851-AA21-0FF446FD187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39219" r="56810" b="7791"/>
          <a:stretch/>
        </p:blipFill>
        <p:spPr bwMode="auto">
          <a:xfrm>
            <a:off x="247996" y="381000"/>
            <a:ext cx="7722524" cy="54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274" y="5934670"/>
            <a:ext cx="7725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Critically important</a:t>
            </a:r>
            <a:r>
              <a:rPr lang="en-US" dirty="0">
                <a:solidFill>
                  <a:srgbClr val="FF0000"/>
                </a:solidFill>
              </a:rPr>
              <a:t>: this </a:t>
            </a:r>
            <a:r>
              <a:rPr lang="en-US" dirty="0" smtClean="0">
                <a:solidFill>
                  <a:srgbClr val="FF0000"/>
                </a:solidFill>
              </a:rPr>
              <a:t>TMC weather color </a:t>
            </a:r>
            <a:r>
              <a:rPr lang="en-US" dirty="0">
                <a:solidFill>
                  <a:srgbClr val="FF0000"/>
                </a:solidFill>
              </a:rPr>
              <a:t>coding system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synchronized with </a:t>
            </a:r>
            <a:r>
              <a:rPr lang="en-US" dirty="0" smtClean="0">
                <a:solidFill>
                  <a:srgbClr val="FF0000"/>
                </a:solidFill>
              </a:rPr>
              <a:t>Flood Alert.org system our flood door plan is linked to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Overview</a:t>
            </a:r>
            <a:endParaRPr lang="en-US" sz="4000" b="1" dirty="0"/>
          </a:p>
        </p:txBody>
      </p:sp>
      <p:sp>
        <p:nvSpPr>
          <p:cNvPr id="60211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620000" cy="5068888"/>
          </a:xfrm>
        </p:spPr>
        <p:txBody>
          <a:bodyPr/>
          <a:lstStyle/>
          <a:p>
            <a:r>
              <a:rPr lang="en-US" sz="2400" dirty="0" smtClean="0"/>
              <a:t>UTHealth EMP congruency with National </a:t>
            </a:r>
            <a:r>
              <a:rPr lang="en-US" sz="2400" dirty="0"/>
              <a:t>Incident Management System (NIMS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Brief description of major EMP elements</a:t>
            </a:r>
          </a:p>
          <a:p>
            <a:endParaRPr lang="en-US" sz="2400" dirty="0"/>
          </a:p>
          <a:p>
            <a:r>
              <a:rPr lang="en-US" sz="2400" dirty="0" smtClean="0"/>
              <a:t>Two </a:t>
            </a:r>
            <a:r>
              <a:rPr lang="en-US" sz="2400" dirty="0"/>
              <a:t>Examples (based on risk assessment)</a:t>
            </a:r>
          </a:p>
          <a:p>
            <a:pPr lvl="1"/>
            <a:r>
              <a:rPr lang="en-US" sz="2400" dirty="0" smtClean="0"/>
              <a:t>Bomb threat</a:t>
            </a:r>
          </a:p>
          <a:p>
            <a:pPr lvl="1"/>
            <a:r>
              <a:rPr lang="en-US" sz="2400" dirty="0" smtClean="0"/>
              <a:t>Inclement weather (Hurricane/Flooding)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Business </a:t>
            </a:r>
            <a:r>
              <a:rPr lang="en-US" sz="2400" dirty="0"/>
              <a:t>Continuity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Hurricane </a:t>
            </a:r>
            <a:r>
              <a:rPr lang="en-US" sz="4400" dirty="0" smtClean="0"/>
              <a:t>Preparation Sequence</a:t>
            </a:r>
            <a:endParaRPr lang="en-US" sz="4400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897437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96</a:t>
            </a:r>
            <a:r>
              <a:rPr lang="en-US" sz="2400" dirty="0" smtClean="0"/>
              <a:t> hours before landfall: preparations </a:t>
            </a:r>
            <a:r>
              <a:rPr lang="en-US" sz="2400" dirty="0"/>
              <a:t>begin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72</a:t>
            </a:r>
            <a:r>
              <a:rPr lang="en-US" sz="2400" dirty="0" smtClean="0"/>
              <a:t> hours: Alert status – </a:t>
            </a:r>
            <a:r>
              <a:rPr lang="en-US" sz="2400" dirty="0"/>
              <a:t>preparations ramp </a:t>
            </a:r>
            <a:r>
              <a:rPr lang="en-US" sz="2400" dirty="0" smtClean="0"/>
              <a:t>up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48</a:t>
            </a:r>
            <a:r>
              <a:rPr lang="en-US" sz="2400" dirty="0" smtClean="0"/>
              <a:t> hours: Watch status </a:t>
            </a:r>
            <a:r>
              <a:rPr lang="en-US" sz="2400" dirty="0"/>
              <a:t>– </a:t>
            </a:r>
            <a:r>
              <a:rPr lang="en-US" sz="2400" dirty="0" smtClean="0"/>
              <a:t>final preparations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24</a:t>
            </a:r>
            <a:r>
              <a:rPr lang="en-US" sz="2400" dirty="0" smtClean="0"/>
              <a:t> hours: Warning status </a:t>
            </a:r>
            <a:r>
              <a:rPr lang="en-US" sz="2400" dirty="0"/>
              <a:t>– </a:t>
            </a:r>
            <a:r>
              <a:rPr lang="en-US" sz="2400" dirty="0" smtClean="0"/>
              <a:t>Ride out team arrives. </a:t>
            </a:r>
            <a:r>
              <a:rPr lang="en-US" sz="2400" u="sng" dirty="0" smtClean="0"/>
              <a:t>Controlled Access requested, Executive Decision necessary.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8</a:t>
            </a:r>
            <a:r>
              <a:rPr lang="en-US" sz="2400" dirty="0" smtClean="0"/>
              <a:t> </a:t>
            </a:r>
            <a:r>
              <a:rPr lang="en-US" sz="2400" dirty="0"/>
              <a:t>hours </a:t>
            </a:r>
            <a:r>
              <a:rPr lang="en-US" sz="2400" dirty="0" smtClean="0"/>
              <a:t>out: warning status </a:t>
            </a:r>
            <a:r>
              <a:rPr lang="en-US" sz="2400" dirty="0"/>
              <a:t>– controlled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Continuity Plan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7826375" cy="5068887"/>
          </a:xfrm>
        </p:spPr>
        <p:txBody>
          <a:bodyPr/>
          <a:lstStyle/>
          <a:p>
            <a:r>
              <a:rPr lang="en-US" sz="2400" dirty="0"/>
              <a:t>Designed to address business continuity issues </a:t>
            </a:r>
            <a:r>
              <a:rPr lang="en-US" sz="2400" dirty="0" smtClean="0"/>
              <a:t>up to 30 </a:t>
            </a:r>
            <a:r>
              <a:rPr lang="en-US" sz="2400" dirty="0"/>
              <a:t>days post disaster in hopes of reducing the severity and duration of operational </a:t>
            </a:r>
            <a:r>
              <a:rPr lang="en-US" sz="2400" dirty="0" smtClean="0"/>
              <a:t>impacts</a:t>
            </a:r>
          </a:p>
          <a:p>
            <a:endParaRPr lang="en-US" sz="2400" dirty="0"/>
          </a:p>
          <a:p>
            <a:r>
              <a:rPr lang="en-US" sz="2400" dirty="0"/>
              <a:t>11 </a:t>
            </a:r>
            <a:r>
              <a:rPr lang="en-US" sz="2400" dirty="0" smtClean="0"/>
              <a:t>key </a:t>
            </a:r>
            <a:r>
              <a:rPr lang="en-US" sz="2400" dirty="0"/>
              <a:t>units identified requiring detailed BCP </a:t>
            </a:r>
            <a:r>
              <a:rPr lang="en-US" sz="2400" dirty="0" smtClean="0"/>
              <a:t>plans</a:t>
            </a:r>
          </a:p>
          <a:p>
            <a:endParaRPr lang="en-US" sz="2400" dirty="0"/>
          </a:p>
          <a:p>
            <a:r>
              <a:rPr lang="en-US" sz="2400" dirty="0"/>
              <a:t>Template worksheets created for research, academic, clinical, and administrative </a:t>
            </a:r>
            <a:r>
              <a:rPr lang="en-US" sz="2400" dirty="0" smtClean="0"/>
              <a:t>departments</a:t>
            </a:r>
          </a:p>
          <a:p>
            <a:endParaRPr lang="en-US" sz="2400" dirty="0"/>
          </a:p>
          <a:p>
            <a:r>
              <a:rPr lang="en-US" sz="2400" dirty="0"/>
              <a:t>Rapid building damage assessment </a:t>
            </a:r>
            <a:r>
              <a:rPr lang="en-US" sz="2400" dirty="0" smtClean="0"/>
              <a:t>checklist developed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Recovery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35975" cy="522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Existing UT System pre-established contracts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Water, fire, smoke damage, etc. – BMS </a:t>
            </a:r>
            <a:r>
              <a:rPr lang="en-US" sz="2400" dirty="0" smtClean="0"/>
              <a:t>Catastrophe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Hazardous materials spills – Eagle </a:t>
            </a:r>
            <a:r>
              <a:rPr lang="en-US" sz="2400" dirty="0" smtClean="0"/>
              <a:t>Environmental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Hazardous waste disposal – Veolia, </a:t>
            </a:r>
            <a:r>
              <a:rPr lang="en-US" sz="2400" dirty="0" err="1" smtClean="0"/>
              <a:t>Stericycle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UTHealth</a:t>
            </a:r>
            <a:r>
              <a:rPr lang="en-US" sz="2400" dirty="0" smtClean="0"/>
              <a:t> Evergreen contracts &amp; JOC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UT System mutual aid agreement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Property Insurance </a:t>
            </a:r>
            <a:r>
              <a:rPr lang="en-US" sz="2400" dirty="0"/>
              <a:t>coverage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Fire </a:t>
            </a:r>
            <a:r>
              <a:rPr lang="en-US" sz="2400" dirty="0"/>
              <a:t>and all other perils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Wind and named 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10757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rtlCol="0" anchor="ctr"/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/>
              <a:t>CPPP </a:t>
            </a:r>
            <a:r>
              <a:rPr lang="en-US" sz="3400" dirty="0" smtClean="0"/>
              <a:t>2017-18 </a:t>
            </a:r>
            <a:r>
              <a:rPr lang="en-US" sz="3400" dirty="0"/>
              <a:t>– FIRE &amp; AOP STRUCTURE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770516" y="3345561"/>
            <a:ext cx="950913" cy="25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113" tIns="35556" rIns="71113" bIns="355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502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1"/>
            <a:ext cx="5943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10757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rtlCol="0" anchor="ctr"/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/>
              <a:t>CPPP </a:t>
            </a:r>
            <a:r>
              <a:rPr lang="en-US" sz="3400" dirty="0" smtClean="0"/>
              <a:t>2017-18 </a:t>
            </a:r>
            <a:r>
              <a:rPr lang="en-US" sz="3400" dirty="0"/>
              <a:t>– NAMED WINDSTORM STRUCTURE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828800"/>
            <a:ext cx="6324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9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990600"/>
            <a:ext cx="7696200" cy="5661025"/>
          </a:xfrm>
        </p:spPr>
        <p:txBody>
          <a:bodyPr/>
          <a:lstStyle/>
          <a:p>
            <a:r>
              <a:rPr lang="en-US" sz="2000" dirty="0"/>
              <a:t>EMP sets out framework for institutional emergency </a:t>
            </a:r>
            <a:r>
              <a:rPr lang="en-US" sz="2000" dirty="0" smtClean="0"/>
              <a:t>response and management</a:t>
            </a:r>
          </a:p>
          <a:p>
            <a:endParaRPr lang="en-US" sz="2000" dirty="0"/>
          </a:p>
          <a:p>
            <a:r>
              <a:rPr lang="en-US" sz="2000" dirty="0"/>
              <a:t>Key executive decisions </a:t>
            </a:r>
            <a:r>
              <a:rPr lang="en-US" sz="2000" dirty="0" smtClean="0"/>
              <a:t>are typically:</a:t>
            </a:r>
            <a:endParaRPr lang="en-US" sz="2000" dirty="0"/>
          </a:p>
          <a:p>
            <a:pPr lvl="1"/>
            <a:r>
              <a:rPr lang="en-US" sz="2000" dirty="0"/>
              <a:t>Open or Controlled Access? </a:t>
            </a:r>
            <a:endParaRPr lang="en-US" sz="2000" dirty="0" smtClean="0"/>
          </a:p>
          <a:p>
            <a:pPr lvl="1"/>
            <a:r>
              <a:rPr lang="en-US" sz="2000" dirty="0" smtClean="0"/>
              <a:t>Evacuate </a:t>
            </a:r>
            <a:r>
              <a:rPr lang="en-US" sz="2000" dirty="0"/>
              <a:t>or shelter in place</a:t>
            </a:r>
            <a:r>
              <a:rPr lang="en-US" sz="2000" dirty="0" smtClean="0"/>
              <a:t>?</a:t>
            </a:r>
          </a:p>
          <a:p>
            <a:pPr lvl="2"/>
            <a:r>
              <a:rPr lang="en-US" sz="2000" dirty="0" smtClean="0"/>
              <a:t>Note that decisions can sometimes be impacted by local or state agency decisions</a:t>
            </a:r>
          </a:p>
          <a:p>
            <a:pPr lvl="1"/>
            <a:endParaRPr lang="en-US" sz="2000" dirty="0"/>
          </a:p>
          <a:p>
            <a:r>
              <a:rPr lang="en-US" sz="2000" dirty="0"/>
              <a:t>BCP facilitates institutional </a:t>
            </a:r>
            <a:r>
              <a:rPr lang="en-US" sz="2000" dirty="0" smtClean="0"/>
              <a:t>recovery</a:t>
            </a:r>
          </a:p>
          <a:p>
            <a:endParaRPr lang="en-US" sz="2000" dirty="0"/>
          </a:p>
          <a:p>
            <a:r>
              <a:rPr lang="en-US" sz="2000" dirty="0" smtClean="0"/>
              <a:t>Focus on prevention and preparedness</a:t>
            </a:r>
          </a:p>
          <a:p>
            <a:endParaRPr lang="en-US" sz="2000" dirty="0" smtClean="0"/>
          </a:p>
          <a:p>
            <a:r>
              <a:rPr lang="en-US" sz="2000" dirty="0" smtClean="0"/>
              <a:t>Each emergency situation is different, but in every such event, </a:t>
            </a:r>
            <a:r>
              <a:rPr lang="en-US" sz="2000" dirty="0"/>
              <a:t>cooperation and </a:t>
            </a:r>
            <a:r>
              <a:rPr lang="en-US" sz="2000" dirty="0" smtClean="0"/>
              <a:t>communications </a:t>
            </a:r>
            <a:r>
              <a:rPr lang="en-US" sz="2000" dirty="0"/>
              <a:t>are </a:t>
            </a:r>
            <a:r>
              <a:rPr lang="en-US" sz="2000" dirty="0" smtClean="0"/>
              <a:t>key!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79525"/>
          </a:xfrm>
        </p:spPr>
        <p:txBody>
          <a:bodyPr/>
          <a:lstStyle/>
          <a:p>
            <a:r>
              <a:rPr lang="en-US" sz="4000" b="1" dirty="0"/>
              <a:t>National Incident Management System (NIMS)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33588"/>
            <a:ext cx="8610600" cy="4824412"/>
          </a:xfrm>
        </p:spPr>
        <p:txBody>
          <a:bodyPr/>
          <a:lstStyle/>
          <a:p>
            <a:r>
              <a:rPr lang="en-US" sz="2400" dirty="0"/>
              <a:t>NIMS – </a:t>
            </a:r>
            <a:r>
              <a:rPr lang="en-US" sz="2400" dirty="0" smtClean="0"/>
              <a:t>Federally required comprehensive </a:t>
            </a:r>
            <a:r>
              <a:rPr lang="en-US" sz="2400" dirty="0"/>
              <a:t>national approach, applicable at all jurisdictional levels and across functional disciplines for responding to </a:t>
            </a:r>
            <a:r>
              <a:rPr lang="en-US" sz="2400" dirty="0" smtClean="0"/>
              <a:t>emergencies</a:t>
            </a:r>
          </a:p>
          <a:p>
            <a:endParaRPr lang="en-US" sz="2400" dirty="0"/>
          </a:p>
          <a:p>
            <a:r>
              <a:rPr lang="en-US" sz="2400" dirty="0" smtClean="0"/>
              <a:t>NIMS training required for emergency responders and emergency management team (you)</a:t>
            </a:r>
          </a:p>
          <a:p>
            <a:endParaRPr lang="en-US" sz="2400" dirty="0" smtClean="0"/>
          </a:p>
          <a:p>
            <a:r>
              <a:rPr lang="en-US" sz="2400" dirty="0" smtClean="0"/>
              <a:t>NIMS required training is online</a:t>
            </a:r>
          </a:p>
          <a:p>
            <a:pPr lvl="1"/>
            <a:r>
              <a:rPr lang="en-US" sz="2400" dirty="0" smtClean="0"/>
              <a:t>Courses: IS 700.a, 100.HE, 200.b, 800.b</a:t>
            </a:r>
          </a:p>
          <a:p>
            <a:pPr>
              <a:buNone/>
            </a:pPr>
            <a:r>
              <a:rPr lang="en-US" sz="2400" dirty="0" smtClean="0"/>
              <a:t>	   </a:t>
            </a:r>
            <a:r>
              <a:rPr lang="en-US" sz="2400" dirty="0" smtClean="0">
                <a:solidFill>
                  <a:srgbClr val="C00000"/>
                </a:solidFill>
              </a:rPr>
              <a:t>http://training.fema.gov/IS/NIMS.asp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/>
          <a:lstStyle/>
          <a:p>
            <a:r>
              <a:rPr lang="en-US" sz="4000" b="1" dirty="0"/>
              <a:t>Emergency Management </a:t>
            </a:r>
            <a:r>
              <a:rPr lang="en-US" sz="4000" b="1" dirty="0" smtClean="0"/>
              <a:t>Scope</a:t>
            </a:r>
            <a:endParaRPr lang="en-US" sz="4000" b="1" dirty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3200" dirty="0"/>
              <a:t>Prevention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 smtClean="0"/>
              <a:t>Preparedness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Response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7380287" cy="5589587"/>
          </a:xfrm>
        </p:spPr>
        <p:txBody>
          <a:bodyPr/>
          <a:lstStyle/>
          <a:p>
            <a:r>
              <a:rPr lang="en-US" dirty="0"/>
              <a:t>Routine surveillance</a:t>
            </a:r>
          </a:p>
          <a:p>
            <a:pPr lvl="1"/>
            <a:r>
              <a:rPr lang="en-US" dirty="0"/>
              <a:t>Lab, facility, and environmental </a:t>
            </a:r>
            <a:r>
              <a:rPr lang="en-US" dirty="0" smtClean="0"/>
              <a:t>safety surveys</a:t>
            </a:r>
            <a:endParaRPr lang="en-US" dirty="0"/>
          </a:p>
          <a:p>
            <a:endParaRPr lang="en-US" sz="2400" dirty="0"/>
          </a:p>
          <a:p>
            <a:r>
              <a:rPr lang="en-US" dirty="0"/>
              <a:t>System testing</a:t>
            </a:r>
          </a:p>
          <a:p>
            <a:pPr lvl="1"/>
            <a:r>
              <a:rPr lang="en-US" dirty="0"/>
              <a:t>Fire alarm and suppression systems, emergency generators, flood doors</a:t>
            </a:r>
          </a:p>
          <a:p>
            <a:endParaRPr lang="en-US" sz="2400" dirty="0"/>
          </a:p>
          <a:p>
            <a:r>
              <a:rPr lang="en-US" dirty="0"/>
              <a:t>Safety training</a:t>
            </a:r>
          </a:p>
          <a:p>
            <a:pPr lvl="1"/>
            <a:r>
              <a:rPr lang="en-US" dirty="0"/>
              <a:t>Lab safety training, Area Safety Liaisons, Facilities and </a:t>
            </a:r>
            <a:r>
              <a:rPr lang="en-US" dirty="0" smtClean="0"/>
              <a:t>Auxiliary Enterprises maintenance </a:t>
            </a:r>
            <a:r>
              <a:rPr lang="en-US" dirty="0"/>
              <a:t>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en-US"/>
              <a:t>Preparedness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686800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Communication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Updated contact information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Institutional Awareness and Education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Emergency preparedness </a:t>
            </a:r>
            <a:r>
              <a:rPr lang="en-US" sz="2400" dirty="0" smtClean="0"/>
              <a:t>fliers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UTHealth</a:t>
            </a:r>
            <a:r>
              <a:rPr lang="en-US" sz="2400" dirty="0" smtClean="0"/>
              <a:t> website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Home preparedness </a:t>
            </a:r>
            <a:r>
              <a:rPr lang="en-US" sz="2400" dirty="0" smtClean="0"/>
              <a:t>kits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Drills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Fire drills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Flood door </a:t>
            </a:r>
            <a:r>
              <a:rPr lang="en-US" sz="2400" dirty="0" smtClean="0"/>
              <a:t>drill (May </a:t>
            </a:r>
            <a:r>
              <a:rPr lang="en-US" sz="2400" dirty="0"/>
              <a:t>5</a:t>
            </a:r>
            <a:r>
              <a:rPr lang="en-US" sz="2400" dirty="0" smtClean="0"/>
              <a:t>, 2018)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Hazardous material spill </a:t>
            </a:r>
            <a:r>
              <a:rPr lang="en-US" sz="2400" dirty="0" smtClean="0"/>
              <a:t>drills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Tabletop exercises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41438"/>
          </a:xfrm>
        </p:spPr>
        <p:txBody>
          <a:bodyPr/>
          <a:lstStyle/>
          <a:p>
            <a:r>
              <a:rPr lang="en-US" sz="4000" dirty="0"/>
              <a:t>Key Units Involved with EMP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913688" cy="5229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Environmental Health &amp; Safety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EMP development, testing, emergency response for health and safety, training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Facilities, Planning &amp; </a:t>
            </a:r>
            <a:r>
              <a:rPr lang="en-US" sz="2800" dirty="0" smtClean="0"/>
              <a:t>Engineering and Auxiliary Enterprises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Monitoring advisories, protecting property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UT Police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Monitoring advisories, initial emergency notifications, crowd and access controls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Public Affairs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Institutional </a:t>
            </a:r>
            <a:r>
              <a:rPr lang="en-US" sz="2000" dirty="0"/>
              <a:t>and external communications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Information Technology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Computer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Emergency Management Plan Elements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844675"/>
            <a:ext cx="4319588" cy="501332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Types of emergencies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Inclement weather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Fire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Hazardous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material releases / theft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Facility failure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Bomb, cyber/terroristic threats of violence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Armed intruder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Auto accidents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Medical emergencies</a:t>
            </a:r>
          </a:p>
        </p:txBody>
      </p:sp>
      <p:sp>
        <p:nvSpPr>
          <p:cNvPr id="6123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1844675"/>
            <a:ext cx="42481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Classified into “levels” for actions and notifications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Level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 (area)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Level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 (floor)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Level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 (building)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67" name="Line 47"/>
          <p:cNvSpPr>
            <a:spLocks noChangeShapeType="1"/>
          </p:cNvSpPr>
          <p:nvPr/>
        </p:nvSpPr>
        <p:spPr bwMode="auto">
          <a:xfrm>
            <a:off x="3563938" y="1052513"/>
            <a:ext cx="2159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9568" name="Line 48"/>
          <p:cNvSpPr>
            <a:spLocks noChangeShapeType="1"/>
          </p:cNvSpPr>
          <p:nvPr/>
        </p:nvSpPr>
        <p:spPr bwMode="auto">
          <a:xfrm>
            <a:off x="3348038" y="1125538"/>
            <a:ext cx="431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9569" name="Line 49"/>
          <p:cNvSpPr>
            <a:spLocks noChangeShapeType="1"/>
          </p:cNvSpPr>
          <p:nvPr/>
        </p:nvSpPr>
        <p:spPr bwMode="auto">
          <a:xfrm>
            <a:off x="3348038" y="1052513"/>
            <a:ext cx="431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9570" name="Rectangle 50"/>
          <p:cNvSpPr>
            <a:spLocks noChangeArrowheads="1"/>
          </p:cNvSpPr>
          <p:nvPr/>
        </p:nvSpPr>
        <p:spPr bwMode="auto">
          <a:xfrm>
            <a:off x="152400" y="609600"/>
            <a:ext cx="53340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Emergency Notification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619572" name="Picture 52" descr="http://hsc.csu.edu.au/construction/optional/bcg1000a/2665/image02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762000"/>
            <a:ext cx="681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3"/>
          <p:cNvGrpSpPr>
            <a:grpSpLocks noChangeAspect="1"/>
          </p:cNvGrpSpPr>
          <p:nvPr/>
        </p:nvGrpSpPr>
        <p:grpSpPr bwMode="auto">
          <a:xfrm>
            <a:off x="1190625" y="44827"/>
            <a:ext cx="7162800" cy="6754812"/>
            <a:chOff x="-113" y="3464"/>
            <a:chExt cx="11280" cy="10638"/>
          </a:xfrm>
        </p:grpSpPr>
        <p:sp>
          <p:nvSpPr>
            <p:cNvPr id="619574" name="AutoShape 54"/>
            <p:cNvSpPr>
              <a:spLocks noChangeAspect="1" noChangeArrowheads="1"/>
            </p:cNvSpPr>
            <p:nvPr/>
          </p:nvSpPr>
          <p:spPr bwMode="auto">
            <a:xfrm>
              <a:off x="-113" y="3464"/>
              <a:ext cx="10170" cy="1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76" name="AutoShape 56"/>
            <p:cNvSpPr>
              <a:spLocks noChangeArrowheads="1"/>
            </p:cNvSpPr>
            <p:nvPr/>
          </p:nvSpPr>
          <p:spPr bwMode="auto">
            <a:xfrm>
              <a:off x="7924" y="12288"/>
              <a:ext cx="1440" cy="144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700" b="1" dirty="0" smtClean="0">
                  <a:effectLst/>
                </a:rPr>
                <a:t>Dr. Robert Emery</a:t>
              </a:r>
              <a:endParaRPr lang="en-US" sz="700" b="1" dirty="0">
                <a:effectLst/>
              </a:endParaRPr>
            </a:p>
            <a:p>
              <a:pPr algn="ctr"/>
              <a:r>
                <a:rPr lang="en-US" sz="700" dirty="0" smtClean="0">
                  <a:effectLst/>
                </a:rPr>
                <a:t>VP Environmental Health Safety and Risk Management</a:t>
              </a:r>
              <a:endParaRPr lang="en-US" dirty="0">
                <a:effectLst/>
              </a:endParaRPr>
            </a:p>
          </p:txBody>
        </p:sp>
        <p:sp>
          <p:nvSpPr>
            <p:cNvPr id="619578" name="AutoShape 58"/>
            <p:cNvSpPr>
              <a:spLocks noChangeArrowheads="1"/>
            </p:cNvSpPr>
            <p:nvPr/>
          </p:nvSpPr>
          <p:spPr bwMode="auto">
            <a:xfrm>
              <a:off x="6308" y="9778"/>
              <a:ext cx="1440" cy="108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700" dirty="0">
                  <a:effectLst/>
                </a:rPr>
                <a:t>Notify School Deans and Executive Council as appropriate</a:t>
              </a:r>
              <a:endParaRPr lang="en-US" dirty="0">
                <a:effectLst/>
              </a:endParaRPr>
            </a:p>
          </p:txBody>
        </p:sp>
        <p:sp>
          <p:nvSpPr>
            <p:cNvPr id="619579" name="AutoShape 59"/>
            <p:cNvSpPr>
              <a:spLocks noChangeArrowheads="1"/>
            </p:cNvSpPr>
            <p:nvPr/>
          </p:nvSpPr>
          <p:spPr bwMode="auto">
            <a:xfrm>
              <a:off x="4688" y="9778"/>
              <a:ext cx="1440" cy="108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700" dirty="0">
                  <a:effectLst/>
                </a:rPr>
                <a:t>Update voice mail message at </a:t>
              </a:r>
            </a:p>
            <a:p>
              <a:pPr algn="ctr"/>
              <a:r>
                <a:rPr lang="en-US" sz="700" dirty="0">
                  <a:effectLst/>
                </a:rPr>
                <a:t>713-500-9996 or 713-500-7999</a:t>
              </a:r>
              <a:endParaRPr lang="en-US" dirty="0">
                <a:effectLst/>
              </a:endParaRPr>
            </a:p>
          </p:txBody>
        </p:sp>
        <p:sp>
          <p:nvSpPr>
            <p:cNvPr id="619580" name="AutoShape 60"/>
            <p:cNvSpPr>
              <a:spLocks noChangeArrowheads="1"/>
            </p:cNvSpPr>
            <p:nvPr/>
          </p:nvSpPr>
          <p:spPr bwMode="auto">
            <a:xfrm>
              <a:off x="3068" y="9778"/>
              <a:ext cx="1440" cy="108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700" dirty="0">
                  <a:effectLst/>
                </a:rPr>
                <a:t>Notify answering service for main switch board</a:t>
              </a:r>
              <a:endParaRPr lang="en-US" dirty="0">
                <a:effectLst/>
              </a:endParaRPr>
            </a:p>
          </p:txBody>
        </p:sp>
        <p:sp>
          <p:nvSpPr>
            <p:cNvPr id="619581" name="AutoShape 61"/>
            <p:cNvSpPr>
              <a:spLocks noChangeArrowheads="1"/>
            </p:cNvSpPr>
            <p:nvPr/>
          </p:nvSpPr>
          <p:spPr bwMode="auto">
            <a:xfrm>
              <a:off x="3242" y="7798"/>
              <a:ext cx="1803" cy="126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900" b="1" dirty="0" smtClean="0">
                  <a:effectLst/>
                </a:rPr>
                <a:t>OPA Communications</a:t>
              </a:r>
              <a:endParaRPr lang="en-US" sz="900" b="1" dirty="0">
                <a:effectLst/>
              </a:endParaRPr>
            </a:p>
            <a:p>
              <a:pPr algn="ctr"/>
              <a:r>
                <a:rPr lang="en-US" sz="700" dirty="0">
                  <a:effectLst/>
                </a:rPr>
                <a:t>Updates </a:t>
              </a:r>
              <a:r>
                <a:rPr lang="en-US" sz="700" dirty="0" smtClean="0">
                  <a:effectLst/>
                </a:rPr>
                <a:t>information </a:t>
              </a:r>
              <a:r>
                <a:rPr lang="en-US" sz="700" dirty="0"/>
                <a:t>r</a:t>
              </a:r>
              <a:r>
                <a:rPr lang="en-US" sz="700" dirty="0" smtClean="0">
                  <a:effectLst/>
                </a:rPr>
                <a:t>esources </a:t>
              </a:r>
              <a:r>
                <a:rPr lang="en-US" sz="700" dirty="0">
                  <a:effectLst/>
                </a:rPr>
                <a:t>&amp; </a:t>
              </a:r>
              <a:r>
                <a:rPr lang="en-US" sz="700" dirty="0" smtClean="0">
                  <a:effectLst/>
                </a:rPr>
                <a:t>informs </a:t>
              </a:r>
              <a:r>
                <a:rPr lang="en-US" sz="700" dirty="0">
                  <a:effectLst/>
                </a:rPr>
                <a:t>the Executive Team as necessary</a:t>
              </a:r>
              <a:endParaRPr lang="en-US" dirty="0">
                <a:effectLst/>
              </a:endParaRPr>
            </a:p>
          </p:txBody>
        </p:sp>
        <p:sp>
          <p:nvSpPr>
            <p:cNvPr id="619582" name="Line 62"/>
            <p:cNvSpPr>
              <a:spLocks noChangeShapeType="1"/>
            </p:cNvSpPr>
            <p:nvPr/>
          </p:nvSpPr>
          <p:spPr bwMode="auto">
            <a:xfrm flipH="1" flipV="1">
              <a:off x="1926" y="11728"/>
              <a:ext cx="8521" cy="3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19583" name="Line 63"/>
            <p:cNvSpPr>
              <a:spLocks noChangeShapeType="1"/>
            </p:cNvSpPr>
            <p:nvPr/>
          </p:nvSpPr>
          <p:spPr bwMode="auto">
            <a:xfrm>
              <a:off x="5318" y="11707"/>
              <a:ext cx="1" cy="5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19584" name="Line 64"/>
            <p:cNvSpPr>
              <a:spLocks noChangeShapeType="1"/>
            </p:cNvSpPr>
            <p:nvPr/>
          </p:nvSpPr>
          <p:spPr bwMode="auto">
            <a:xfrm>
              <a:off x="3630" y="11707"/>
              <a:ext cx="1" cy="5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19585" name="Line 65"/>
            <p:cNvSpPr>
              <a:spLocks noChangeShapeType="1"/>
            </p:cNvSpPr>
            <p:nvPr/>
          </p:nvSpPr>
          <p:spPr bwMode="auto">
            <a:xfrm>
              <a:off x="8648" y="11758"/>
              <a:ext cx="1" cy="5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19586" name="Text Box 66"/>
            <p:cNvSpPr txBox="1">
              <a:spLocks noChangeArrowheads="1"/>
            </p:cNvSpPr>
            <p:nvPr/>
          </p:nvSpPr>
          <p:spPr bwMode="auto">
            <a:xfrm>
              <a:off x="2599" y="11340"/>
              <a:ext cx="5315" cy="2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/>
            <a:lstStyle/>
            <a:p>
              <a:pPr algn="ctr"/>
              <a:r>
                <a:rPr lang="en-US" sz="700" i="1" dirty="0">
                  <a:effectLst/>
                </a:rPr>
                <a:t>The decision to </a:t>
              </a:r>
              <a:r>
                <a:rPr lang="en-US" sz="700" i="1" dirty="0" smtClean="0">
                  <a:effectLst/>
                </a:rPr>
                <a:t>modify operations </a:t>
              </a:r>
              <a:r>
                <a:rPr lang="en-US" sz="700" i="1" dirty="0">
                  <a:effectLst/>
                </a:rPr>
                <a:t>can be made by any of these individuals</a:t>
              </a:r>
              <a:endParaRPr lang="en-US" dirty="0">
                <a:effectLst/>
              </a:endParaRPr>
            </a:p>
          </p:txBody>
        </p:sp>
        <p:sp>
          <p:nvSpPr>
            <p:cNvPr id="619587" name="AutoShape 67"/>
            <p:cNvSpPr>
              <a:spLocks noChangeArrowheads="1"/>
            </p:cNvSpPr>
            <p:nvPr/>
          </p:nvSpPr>
          <p:spPr bwMode="auto">
            <a:xfrm>
              <a:off x="6310" y="12261"/>
              <a:ext cx="1440" cy="144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700" b="1" dirty="0" smtClean="0"/>
                <a:t>Wes Stewart</a:t>
              </a:r>
              <a:endParaRPr lang="en-US" sz="700" b="1" dirty="0">
                <a:effectLst/>
              </a:endParaRPr>
            </a:p>
            <a:p>
              <a:pPr algn="ctr"/>
              <a:r>
                <a:rPr lang="en-US" sz="700" dirty="0" smtClean="0">
                  <a:effectLst/>
                </a:rPr>
                <a:t>VP of </a:t>
              </a:r>
              <a:r>
                <a:rPr lang="en-US" sz="700" dirty="0">
                  <a:effectLst/>
                </a:rPr>
                <a:t>Facilities, Planning, &amp; Engineering</a:t>
              </a:r>
              <a:endParaRPr lang="en-US" dirty="0">
                <a:effectLst/>
              </a:endParaRPr>
            </a:p>
          </p:txBody>
        </p:sp>
        <p:sp>
          <p:nvSpPr>
            <p:cNvPr id="619588" name="AutoShape 68"/>
            <p:cNvSpPr>
              <a:spLocks noChangeArrowheads="1"/>
            </p:cNvSpPr>
            <p:nvPr/>
          </p:nvSpPr>
          <p:spPr bwMode="auto">
            <a:xfrm>
              <a:off x="4537" y="12288"/>
              <a:ext cx="1440" cy="144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700" b="1" dirty="0">
                  <a:effectLst/>
                </a:rPr>
                <a:t>Kevin Dillon</a:t>
              </a:r>
            </a:p>
            <a:p>
              <a:pPr algn="ctr"/>
              <a:r>
                <a:rPr lang="en-US" sz="700" dirty="0" err="1" smtClean="0">
                  <a:effectLst/>
                </a:rPr>
                <a:t>Sr</a:t>
              </a:r>
              <a:r>
                <a:rPr lang="en-US" sz="700" dirty="0" smtClean="0">
                  <a:effectLst/>
                </a:rPr>
                <a:t> Executive </a:t>
              </a:r>
              <a:r>
                <a:rPr lang="en-US" sz="700" dirty="0">
                  <a:effectLst/>
                </a:rPr>
                <a:t>Vice President, Chief </a:t>
              </a:r>
              <a:r>
                <a:rPr lang="en-US" sz="700" dirty="0" smtClean="0">
                  <a:effectLst/>
                </a:rPr>
                <a:t>Operating</a:t>
              </a:r>
              <a:r>
                <a:rPr lang="en-US" sz="1200" dirty="0" smtClean="0">
                  <a:effectLst/>
                </a:rPr>
                <a:t> </a:t>
              </a:r>
              <a:r>
                <a:rPr lang="en-US" sz="700" dirty="0">
                  <a:effectLst/>
                </a:rPr>
                <a:t>and Financial Officer</a:t>
              </a:r>
              <a:endParaRPr lang="en-US" dirty="0">
                <a:effectLst/>
              </a:endParaRPr>
            </a:p>
          </p:txBody>
        </p:sp>
        <p:sp>
          <p:nvSpPr>
            <p:cNvPr id="619589" name="AutoShape 69"/>
            <p:cNvSpPr>
              <a:spLocks noChangeArrowheads="1"/>
            </p:cNvSpPr>
            <p:nvPr/>
          </p:nvSpPr>
          <p:spPr bwMode="auto">
            <a:xfrm>
              <a:off x="9538" y="12266"/>
              <a:ext cx="1442" cy="144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700" b="1" dirty="0">
                  <a:effectLst/>
                </a:rPr>
                <a:t>Chief William </a:t>
              </a:r>
              <a:r>
                <a:rPr lang="en-US" sz="700" b="1" dirty="0" err="1">
                  <a:effectLst/>
                </a:rPr>
                <a:t>Adcox</a:t>
              </a:r>
              <a:endParaRPr lang="en-US" sz="700" b="1" dirty="0">
                <a:effectLst/>
              </a:endParaRPr>
            </a:p>
            <a:p>
              <a:pPr algn="ctr"/>
              <a:r>
                <a:rPr lang="en-US" sz="700" dirty="0">
                  <a:effectLst/>
                </a:rPr>
                <a:t>UTPD Chief of Police</a:t>
              </a:r>
              <a:endParaRPr lang="en-US" dirty="0">
                <a:effectLst/>
              </a:endParaRPr>
            </a:p>
          </p:txBody>
        </p:sp>
        <p:sp>
          <p:nvSpPr>
            <p:cNvPr id="619590" name="Line 70"/>
            <p:cNvSpPr>
              <a:spLocks noChangeShapeType="1"/>
            </p:cNvSpPr>
            <p:nvPr/>
          </p:nvSpPr>
          <p:spPr bwMode="auto">
            <a:xfrm>
              <a:off x="10448" y="11758"/>
              <a:ext cx="1" cy="5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19592" name="Line 72"/>
            <p:cNvSpPr>
              <a:spLocks noChangeShapeType="1"/>
            </p:cNvSpPr>
            <p:nvPr/>
          </p:nvSpPr>
          <p:spPr bwMode="auto">
            <a:xfrm>
              <a:off x="7028" y="11758"/>
              <a:ext cx="1" cy="5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19593" name="AutoShape 73"/>
            <p:cNvSpPr>
              <a:spLocks noChangeArrowheads="1"/>
            </p:cNvSpPr>
            <p:nvPr/>
          </p:nvSpPr>
          <p:spPr bwMode="auto">
            <a:xfrm>
              <a:off x="5977" y="3888"/>
              <a:ext cx="1800" cy="144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900" b="1" dirty="0">
                  <a:effectLst/>
                </a:rPr>
                <a:t>FPE’s Work Control</a:t>
              </a:r>
            </a:p>
            <a:p>
              <a:pPr algn="ctr"/>
              <a:r>
                <a:rPr lang="en-US" sz="700" b="1" dirty="0">
                  <a:effectLst/>
                </a:rPr>
                <a:t>Monitors Potential Emergency </a:t>
              </a:r>
              <a:r>
                <a:rPr lang="en-US" sz="700" b="1" dirty="0" smtClean="0">
                  <a:effectLst/>
                </a:rPr>
                <a:t>Situations &amp; </a:t>
              </a:r>
              <a:r>
                <a:rPr lang="en-US" sz="700" b="1" dirty="0">
                  <a:effectLst/>
                </a:rPr>
                <a:t>Informs VP </a:t>
              </a:r>
              <a:r>
                <a:rPr lang="en-US" sz="700" b="1" dirty="0" smtClean="0">
                  <a:effectLst/>
                </a:rPr>
                <a:t>FPE, </a:t>
              </a:r>
              <a:r>
                <a:rPr lang="en-US" sz="700" b="1" dirty="0">
                  <a:effectLst/>
                </a:rPr>
                <a:t>and </a:t>
              </a:r>
              <a:r>
                <a:rPr lang="en-US" sz="700" b="1" dirty="0" smtClean="0">
                  <a:effectLst/>
                </a:rPr>
                <a:t>Answering Service</a:t>
              </a:r>
              <a:endParaRPr lang="en-US" dirty="0">
                <a:effectLst/>
              </a:endParaRPr>
            </a:p>
          </p:txBody>
        </p:sp>
        <p:sp>
          <p:nvSpPr>
            <p:cNvPr id="619594" name="AutoShape 74"/>
            <p:cNvSpPr>
              <a:spLocks noChangeArrowheads="1"/>
            </p:cNvSpPr>
            <p:nvPr/>
          </p:nvSpPr>
          <p:spPr bwMode="auto">
            <a:xfrm>
              <a:off x="8737" y="3888"/>
              <a:ext cx="1800" cy="144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900" b="1" dirty="0">
                  <a:effectLst/>
                </a:rPr>
                <a:t>UTPD</a:t>
              </a:r>
            </a:p>
            <a:p>
              <a:pPr algn="ctr"/>
              <a:r>
                <a:rPr lang="en-US" sz="700" b="1" dirty="0">
                  <a:effectLst/>
                </a:rPr>
                <a:t>Monitors Potential Emergency </a:t>
              </a:r>
              <a:r>
                <a:rPr lang="en-US" sz="700" b="1" dirty="0" smtClean="0">
                  <a:effectLst/>
                </a:rPr>
                <a:t>Situations </a:t>
              </a:r>
              <a:r>
                <a:rPr lang="en-US" sz="700" b="1" dirty="0">
                  <a:effectLst/>
                </a:rPr>
                <a:t>&amp; </a:t>
              </a:r>
              <a:r>
                <a:rPr lang="en-US" sz="700" b="1" dirty="0" smtClean="0">
                  <a:effectLst/>
                </a:rPr>
                <a:t>Alerts FPE’s </a:t>
              </a:r>
              <a:r>
                <a:rPr lang="en-US" sz="700" b="1" dirty="0">
                  <a:effectLst/>
                </a:rPr>
                <a:t>Work Control</a:t>
              </a:r>
              <a:r>
                <a:rPr lang="en-US" sz="7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9595" name="AutoShape 75"/>
            <p:cNvSpPr>
              <a:spLocks noChangeArrowheads="1"/>
            </p:cNvSpPr>
            <p:nvPr/>
          </p:nvSpPr>
          <p:spPr bwMode="auto">
            <a:xfrm>
              <a:off x="9180" y="7788"/>
              <a:ext cx="1800" cy="126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900" b="1">
                  <a:effectLst/>
                </a:rPr>
                <a:t>VP of FPE</a:t>
              </a:r>
            </a:p>
            <a:p>
              <a:pPr algn="ctr"/>
              <a:r>
                <a:rPr lang="en-US" sz="700">
                  <a:effectLst/>
                </a:rPr>
                <a:t>Coordinates FPE Personnel &amp; Updates the Executive Team</a:t>
              </a:r>
              <a:endParaRPr lang="en-US">
                <a:effectLst/>
              </a:endParaRPr>
            </a:p>
          </p:txBody>
        </p:sp>
        <p:sp>
          <p:nvSpPr>
            <p:cNvPr id="619596" name="AutoShape 76"/>
            <p:cNvSpPr>
              <a:spLocks noChangeArrowheads="1"/>
            </p:cNvSpPr>
            <p:nvPr/>
          </p:nvSpPr>
          <p:spPr bwMode="auto">
            <a:xfrm>
              <a:off x="5220" y="7798"/>
              <a:ext cx="1800" cy="126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619597" name="Line 77"/>
            <p:cNvSpPr>
              <a:spLocks noChangeShapeType="1"/>
            </p:cNvSpPr>
            <p:nvPr/>
          </p:nvSpPr>
          <p:spPr bwMode="auto">
            <a:xfrm flipV="1">
              <a:off x="292" y="7428"/>
              <a:ext cx="9788" cy="1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98" name="Line 78"/>
            <p:cNvSpPr>
              <a:spLocks noChangeShapeType="1"/>
            </p:cNvSpPr>
            <p:nvPr/>
          </p:nvSpPr>
          <p:spPr bwMode="auto">
            <a:xfrm>
              <a:off x="1980" y="7438"/>
              <a:ext cx="1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99" name="Line 79"/>
            <p:cNvSpPr>
              <a:spLocks noChangeShapeType="1"/>
            </p:cNvSpPr>
            <p:nvPr/>
          </p:nvSpPr>
          <p:spPr bwMode="auto">
            <a:xfrm>
              <a:off x="6120" y="7438"/>
              <a:ext cx="1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0" name="Line 80"/>
            <p:cNvSpPr>
              <a:spLocks noChangeShapeType="1"/>
            </p:cNvSpPr>
            <p:nvPr/>
          </p:nvSpPr>
          <p:spPr bwMode="auto">
            <a:xfrm>
              <a:off x="4140" y="7438"/>
              <a:ext cx="1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1" name="Line 81"/>
            <p:cNvSpPr>
              <a:spLocks noChangeShapeType="1"/>
            </p:cNvSpPr>
            <p:nvPr/>
          </p:nvSpPr>
          <p:spPr bwMode="auto">
            <a:xfrm>
              <a:off x="8100" y="7438"/>
              <a:ext cx="1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2" name="Line 82"/>
            <p:cNvSpPr>
              <a:spLocks noChangeShapeType="1"/>
            </p:cNvSpPr>
            <p:nvPr/>
          </p:nvSpPr>
          <p:spPr bwMode="auto">
            <a:xfrm>
              <a:off x="8257" y="7008"/>
              <a:ext cx="1" cy="42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3" name="Line 83"/>
            <p:cNvSpPr>
              <a:spLocks noChangeShapeType="1"/>
            </p:cNvSpPr>
            <p:nvPr/>
          </p:nvSpPr>
          <p:spPr bwMode="auto">
            <a:xfrm>
              <a:off x="2168" y="9418"/>
              <a:ext cx="648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4" name="Line 84"/>
            <p:cNvSpPr>
              <a:spLocks noChangeShapeType="1"/>
            </p:cNvSpPr>
            <p:nvPr/>
          </p:nvSpPr>
          <p:spPr bwMode="auto">
            <a:xfrm flipH="1">
              <a:off x="4192" y="9111"/>
              <a:ext cx="0" cy="22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5" name="Line 85"/>
            <p:cNvSpPr>
              <a:spLocks noChangeShapeType="1"/>
            </p:cNvSpPr>
            <p:nvPr/>
          </p:nvSpPr>
          <p:spPr bwMode="auto">
            <a:xfrm>
              <a:off x="3788" y="9418"/>
              <a:ext cx="1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6" name="Line 86"/>
            <p:cNvSpPr>
              <a:spLocks noChangeShapeType="1"/>
            </p:cNvSpPr>
            <p:nvPr/>
          </p:nvSpPr>
          <p:spPr bwMode="auto">
            <a:xfrm>
              <a:off x="7028" y="9418"/>
              <a:ext cx="1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7" name="Line 87"/>
            <p:cNvSpPr>
              <a:spLocks noChangeShapeType="1"/>
            </p:cNvSpPr>
            <p:nvPr/>
          </p:nvSpPr>
          <p:spPr bwMode="auto">
            <a:xfrm>
              <a:off x="5408" y="9418"/>
              <a:ext cx="1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8" name="Rectangle 88"/>
            <p:cNvSpPr>
              <a:spLocks noChangeArrowheads="1"/>
            </p:cNvSpPr>
            <p:nvPr/>
          </p:nvSpPr>
          <p:spPr bwMode="auto">
            <a:xfrm>
              <a:off x="904" y="11136"/>
              <a:ext cx="10263" cy="29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9" name="Line 89"/>
            <p:cNvSpPr>
              <a:spLocks noChangeShapeType="1"/>
            </p:cNvSpPr>
            <p:nvPr/>
          </p:nvSpPr>
          <p:spPr bwMode="auto">
            <a:xfrm>
              <a:off x="10080" y="9048"/>
              <a:ext cx="1" cy="19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10" name="Line 90"/>
            <p:cNvSpPr>
              <a:spLocks noChangeShapeType="1"/>
            </p:cNvSpPr>
            <p:nvPr/>
          </p:nvSpPr>
          <p:spPr bwMode="auto">
            <a:xfrm>
              <a:off x="7897" y="4488"/>
              <a:ext cx="72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11" name="AutoShape 91"/>
            <p:cNvSpPr>
              <a:spLocks noChangeArrowheads="1"/>
            </p:cNvSpPr>
            <p:nvPr/>
          </p:nvSpPr>
          <p:spPr bwMode="auto">
            <a:xfrm>
              <a:off x="2888" y="12261"/>
              <a:ext cx="1389" cy="144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endParaRPr lang="en-US" sz="700" dirty="0" smtClean="0"/>
            </a:p>
            <a:p>
              <a:pPr algn="ctr"/>
              <a:endParaRPr lang="en-US" sz="700" b="1" dirty="0" smtClean="0"/>
            </a:p>
            <a:p>
              <a:pPr algn="ctr"/>
              <a:r>
                <a:rPr lang="en-US" sz="700" b="1" dirty="0" smtClean="0"/>
                <a:t>Dr. Michael Blackburn</a:t>
              </a:r>
              <a:endParaRPr lang="en-US" sz="700" b="1" dirty="0"/>
            </a:p>
            <a:p>
              <a:pPr algn="ctr"/>
              <a:r>
                <a:rPr lang="en-US" sz="700" dirty="0" smtClean="0">
                  <a:effectLst/>
                </a:rPr>
                <a:t>Executive Vice President  Research</a:t>
              </a:r>
            </a:p>
            <a:p>
              <a:pPr algn="ctr"/>
              <a:endParaRPr lang="en-US" i="1" dirty="0">
                <a:effectLst/>
              </a:endParaRPr>
            </a:p>
          </p:txBody>
        </p:sp>
        <p:sp>
          <p:nvSpPr>
            <p:cNvPr id="619612" name="AutoShape 92"/>
            <p:cNvSpPr>
              <a:spLocks noChangeArrowheads="1"/>
            </p:cNvSpPr>
            <p:nvPr/>
          </p:nvSpPr>
          <p:spPr bwMode="auto">
            <a:xfrm>
              <a:off x="1448" y="9778"/>
              <a:ext cx="1440" cy="108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700">
                  <a:effectLst/>
                </a:rPr>
                <a:t>Activate emergency advisories</a:t>
              </a:r>
              <a:r>
                <a:rPr lang="en-US" sz="1000">
                  <a:effectLst/>
                </a:rPr>
                <a:t> </a:t>
              </a:r>
              <a:r>
                <a:rPr lang="en-US" sz="700">
                  <a:effectLst/>
                </a:rPr>
                <a:t>on Web home</a:t>
              </a:r>
              <a:r>
                <a:rPr lang="en-US" sz="1000">
                  <a:effectLst/>
                </a:rPr>
                <a:t> </a:t>
              </a:r>
              <a:r>
                <a:rPr lang="en-US" sz="700">
                  <a:effectLst/>
                </a:rPr>
                <a:t>page</a:t>
              </a:r>
              <a:endParaRPr lang="en-US">
                <a:effectLst/>
              </a:endParaRPr>
            </a:p>
          </p:txBody>
        </p:sp>
        <p:sp>
          <p:nvSpPr>
            <p:cNvPr id="619613" name="Line 93"/>
            <p:cNvSpPr>
              <a:spLocks noChangeShapeType="1"/>
            </p:cNvSpPr>
            <p:nvPr/>
          </p:nvSpPr>
          <p:spPr bwMode="auto">
            <a:xfrm>
              <a:off x="2168" y="9418"/>
              <a:ext cx="1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14" name="AutoShape 94"/>
            <p:cNvSpPr>
              <a:spLocks noChangeArrowheads="1"/>
            </p:cNvSpPr>
            <p:nvPr/>
          </p:nvSpPr>
          <p:spPr bwMode="auto">
            <a:xfrm>
              <a:off x="7928" y="9778"/>
              <a:ext cx="1440" cy="108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700" dirty="0">
                  <a:effectLst/>
                </a:rPr>
                <a:t>Notify/Update News Media</a:t>
              </a:r>
              <a:endParaRPr lang="en-US" dirty="0">
                <a:effectLst/>
              </a:endParaRPr>
            </a:p>
          </p:txBody>
        </p:sp>
        <p:sp>
          <p:nvSpPr>
            <p:cNvPr id="619615" name="Line 95"/>
            <p:cNvSpPr>
              <a:spLocks noChangeShapeType="1"/>
            </p:cNvSpPr>
            <p:nvPr/>
          </p:nvSpPr>
          <p:spPr bwMode="auto">
            <a:xfrm>
              <a:off x="8648" y="9418"/>
              <a:ext cx="1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16" name="AutoShape 96"/>
            <p:cNvSpPr>
              <a:spLocks noChangeArrowheads="1"/>
            </p:cNvSpPr>
            <p:nvPr/>
          </p:nvSpPr>
          <p:spPr bwMode="auto">
            <a:xfrm>
              <a:off x="1080" y="7798"/>
              <a:ext cx="1692" cy="126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619617" name="AutoShape 97"/>
            <p:cNvSpPr>
              <a:spLocks noChangeArrowheads="1"/>
            </p:cNvSpPr>
            <p:nvPr/>
          </p:nvSpPr>
          <p:spPr bwMode="auto">
            <a:xfrm>
              <a:off x="7200" y="7788"/>
              <a:ext cx="1800" cy="1260"/>
            </a:xfrm>
            <a:prstGeom prst="flowChartAlternateProcess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58007" tIns="29004" rIns="58007" bIns="29004" anchor="ctr"/>
            <a:lstStyle/>
            <a:p>
              <a:pPr algn="ctr"/>
              <a:r>
                <a:rPr lang="en-US" sz="900" b="1" dirty="0">
                  <a:effectLst/>
                </a:rPr>
                <a:t>VP of </a:t>
              </a:r>
              <a:r>
                <a:rPr lang="en-US" sz="900" b="1" dirty="0" smtClean="0">
                  <a:effectLst/>
                </a:rPr>
                <a:t>AE</a:t>
              </a:r>
              <a:endParaRPr lang="en-US" sz="900" b="1" dirty="0">
                <a:effectLst/>
              </a:endParaRPr>
            </a:p>
            <a:p>
              <a:pPr algn="ctr"/>
              <a:r>
                <a:rPr lang="en-US" sz="700" dirty="0">
                  <a:effectLst/>
                </a:rPr>
                <a:t>Coordinates AE Personnel &amp; Updates the Executive Team</a:t>
              </a:r>
              <a:endParaRPr lang="en-US" dirty="0">
                <a:effectLst/>
              </a:endParaRPr>
            </a:p>
          </p:txBody>
        </p:sp>
        <p:sp>
          <p:nvSpPr>
            <p:cNvPr id="619618" name="Line 98"/>
            <p:cNvSpPr>
              <a:spLocks noChangeShapeType="1"/>
            </p:cNvSpPr>
            <p:nvPr/>
          </p:nvSpPr>
          <p:spPr bwMode="auto">
            <a:xfrm>
              <a:off x="10080" y="7428"/>
              <a:ext cx="1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AutoShape 73"/>
          <p:cNvSpPr>
            <a:spLocks noChangeArrowheads="1"/>
          </p:cNvSpPr>
          <p:nvPr/>
        </p:nvSpPr>
        <p:spPr bwMode="auto">
          <a:xfrm>
            <a:off x="5934075" y="1380804"/>
            <a:ext cx="1143000" cy="914357"/>
          </a:xfrm>
          <a:prstGeom prst="flowChartAlternateProcess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58007" tIns="29004" rIns="58007" bIns="29004" anchor="ctr"/>
          <a:lstStyle/>
          <a:p>
            <a:pPr algn="ctr"/>
            <a:r>
              <a:rPr lang="en-US" sz="900" b="1" dirty="0" smtClean="0">
                <a:effectLst/>
              </a:rPr>
              <a:t>If after hours: Answering Service</a:t>
            </a:r>
            <a:endParaRPr lang="en-US" sz="900" b="1" dirty="0">
              <a:effectLst/>
            </a:endParaRPr>
          </a:p>
          <a:p>
            <a:pPr algn="ctr"/>
            <a:r>
              <a:rPr lang="en-US" sz="700" b="1" dirty="0" smtClean="0"/>
              <a:t>Relays emergency event message</a:t>
            </a:r>
            <a:endParaRPr lang="en-US" dirty="0">
              <a:effectLst/>
            </a:endParaRPr>
          </a:p>
        </p:txBody>
      </p:sp>
      <p:sp>
        <p:nvSpPr>
          <p:cNvPr id="56" name="Line 82"/>
          <p:cNvSpPr>
            <a:spLocks noChangeShapeType="1"/>
          </p:cNvSpPr>
          <p:nvPr/>
        </p:nvSpPr>
        <p:spPr bwMode="auto">
          <a:xfrm>
            <a:off x="6514677" y="771232"/>
            <a:ext cx="0" cy="609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AutoShape 96"/>
          <p:cNvSpPr>
            <a:spLocks noChangeArrowheads="1"/>
          </p:cNvSpPr>
          <p:nvPr/>
        </p:nvSpPr>
        <p:spPr bwMode="auto">
          <a:xfrm>
            <a:off x="762000" y="2789391"/>
            <a:ext cx="1074420" cy="800062"/>
          </a:xfrm>
          <a:prstGeom prst="flowChartAlternateProcess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58007" tIns="29004" rIns="58007" bIns="29004" anchor="ctr"/>
          <a:lstStyle/>
          <a:p>
            <a:pPr algn="ctr"/>
            <a:r>
              <a:rPr lang="en-US" sz="900" b="1" dirty="0">
                <a:effectLst/>
              </a:rPr>
              <a:t>Environmental Health &amp; Safety</a:t>
            </a:r>
          </a:p>
          <a:p>
            <a:pPr algn="ctr"/>
            <a:r>
              <a:rPr lang="en-US" sz="700" dirty="0">
                <a:effectLst/>
              </a:rPr>
              <a:t>Reports to the </a:t>
            </a:r>
            <a:r>
              <a:rPr lang="en-US" sz="700" dirty="0" smtClean="0">
                <a:effectLst/>
              </a:rPr>
              <a:t>scene </a:t>
            </a:r>
            <a:r>
              <a:rPr lang="en-US" sz="700" dirty="0">
                <a:effectLst/>
              </a:rPr>
              <a:t>of an </a:t>
            </a:r>
            <a:r>
              <a:rPr lang="en-US" sz="700" dirty="0" smtClean="0">
                <a:effectLst/>
              </a:rPr>
              <a:t>emergency</a:t>
            </a:r>
            <a:r>
              <a:rPr lang="en-US" sz="700" dirty="0">
                <a:effectLst/>
              </a:rPr>
              <a:t>, assist as required</a:t>
            </a:r>
            <a:endParaRPr lang="en-US" dirty="0">
              <a:effectLst/>
            </a:endParaRPr>
          </a:p>
        </p:txBody>
      </p:sp>
      <p:sp>
        <p:nvSpPr>
          <p:cNvPr id="58" name="Line 78"/>
          <p:cNvSpPr>
            <a:spLocks noChangeShapeType="1"/>
          </p:cNvSpPr>
          <p:nvPr/>
        </p:nvSpPr>
        <p:spPr bwMode="auto">
          <a:xfrm>
            <a:off x="1447800" y="2568199"/>
            <a:ext cx="635" cy="22858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11680" y="2865958"/>
            <a:ext cx="9474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b="1" dirty="0">
                <a:solidFill>
                  <a:srgbClr val="2F2B20"/>
                </a:solidFill>
              </a:rPr>
              <a:t>CLAMC</a:t>
            </a:r>
          </a:p>
          <a:p>
            <a:pPr lvl="0" algn="ctr"/>
            <a:r>
              <a:rPr lang="en-US" sz="700" dirty="0">
                <a:solidFill>
                  <a:srgbClr val="2F2B20"/>
                </a:solidFill>
              </a:rPr>
              <a:t>Coordinates the needs of the University’s’ research animals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7089" y="2912423"/>
            <a:ext cx="1063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UT Physicians</a:t>
            </a:r>
          </a:p>
          <a:p>
            <a:r>
              <a:rPr lang="en-US" sz="700" dirty="0" smtClean="0"/>
              <a:t>Coordinates UTP Personnel &amp; Updates the Executive Team</a:t>
            </a:r>
            <a:endParaRPr lang="en-US" sz="700" dirty="0"/>
          </a:p>
        </p:txBody>
      </p:sp>
      <p:sp>
        <p:nvSpPr>
          <p:cNvPr id="59" name="Line 84"/>
          <p:cNvSpPr>
            <a:spLocks noChangeShapeType="1"/>
          </p:cNvSpPr>
          <p:nvPr/>
        </p:nvSpPr>
        <p:spPr bwMode="auto">
          <a:xfrm flipH="1">
            <a:off x="5128368" y="3640035"/>
            <a:ext cx="0" cy="14286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91"/>
          <p:cNvSpPr>
            <a:spLocks noChangeArrowheads="1"/>
          </p:cNvSpPr>
          <p:nvPr/>
        </p:nvSpPr>
        <p:spPr bwMode="auto">
          <a:xfrm>
            <a:off x="2044382" y="5642384"/>
            <a:ext cx="882015" cy="914357"/>
          </a:xfrm>
          <a:prstGeom prst="flowChartAlternateProcess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58007" tIns="29004" rIns="58007" bIns="29004" anchor="ctr"/>
          <a:lstStyle/>
          <a:p>
            <a:pPr algn="ctr"/>
            <a:endParaRPr lang="en-US" sz="7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700" b="1" dirty="0">
                <a:effectLst/>
              </a:rPr>
              <a:t>Dr. </a:t>
            </a:r>
            <a:r>
              <a:rPr lang="en-US" sz="700" b="1" dirty="0" smtClean="0">
                <a:effectLst/>
              </a:rPr>
              <a:t>Giuseppe </a:t>
            </a:r>
            <a:r>
              <a:rPr lang="en-US" sz="700" b="1" dirty="0" err="1" smtClean="0">
                <a:effectLst/>
              </a:rPr>
              <a:t>Colasurdo</a:t>
            </a:r>
            <a:endParaRPr lang="en-US" sz="700" b="1" dirty="0">
              <a:effectLst/>
            </a:endParaRPr>
          </a:p>
          <a:p>
            <a:pPr algn="ctr"/>
            <a:r>
              <a:rPr lang="en-US" sz="700" dirty="0" smtClean="0">
                <a:effectLst/>
              </a:rPr>
              <a:t>President </a:t>
            </a:r>
          </a:p>
          <a:p>
            <a:pPr algn="ctr"/>
            <a:endParaRPr lang="en-US" i="1" dirty="0">
              <a:effectLst/>
            </a:endParaRPr>
          </a:p>
        </p:txBody>
      </p:sp>
      <p:sp>
        <p:nvSpPr>
          <p:cNvPr id="61" name="Line 64"/>
          <p:cNvSpPr>
            <a:spLocks noChangeShapeType="1"/>
          </p:cNvSpPr>
          <p:nvPr/>
        </p:nvSpPr>
        <p:spPr bwMode="auto">
          <a:xfrm>
            <a:off x="2505542" y="5301744"/>
            <a:ext cx="635" cy="342884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10311</TotalTime>
  <Words>1164</Words>
  <Application>Microsoft Office PowerPoint</Application>
  <PresentationFormat>On-screen Show (4:3)</PresentationFormat>
  <Paragraphs>241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Book Antiqua</vt:lpstr>
      <vt:lpstr>Calibri</vt:lpstr>
      <vt:lpstr>Cambria</vt:lpstr>
      <vt:lpstr>Monotype Sorts</vt:lpstr>
      <vt:lpstr>Times New Roman</vt:lpstr>
      <vt:lpstr>Wingdings</vt:lpstr>
      <vt:lpstr>Adjacency</vt:lpstr>
      <vt:lpstr>Emergency Management Plan Executive Briefing 2018</vt:lpstr>
      <vt:lpstr>Overview</vt:lpstr>
      <vt:lpstr>National Incident Management System (NIMS)</vt:lpstr>
      <vt:lpstr>Emergency Management Scope</vt:lpstr>
      <vt:lpstr>Prevention</vt:lpstr>
      <vt:lpstr>Preparedness</vt:lpstr>
      <vt:lpstr>Key Units Involved with EMP</vt:lpstr>
      <vt:lpstr>Emergency Management Plan Elements</vt:lpstr>
      <vt:lpstr>PowerPoint Presentation</vt:lpstr>
      <vt:lpstr>Emergency Communication Options</vt:lpstr>
      <vt:lpstr>UTHealthALERT</vt:lpstr>
      <vt:lpstr>Why only send text messages?</vt:lpstr>
      <vt:lpstr>UTP Clinics</vt:lpstr>
      <vt:lpstr>Controlled Access</vt:lpstr>
      <vt:lpstr>Example 1 Bomb, Cyber or Terroristic Threats of Violence</vt:lpstr>
      <vt:lpstr>Typical Event</vt:lpstr>
      <vt:lpstr>Example 2 Inclement Weather: Flooding or Hurricane</vt:lpstr>
      <vt:lpstr>TMC Flood Alert System http://fas4.flood-alert.org</vt:lpstr>
      <vt:lpstr>PowerPoint Presentation</vt:lpstr>
      <vt:lpstr>Hurricane Preparation Sequence</vt:lpstr>
      <vt:lpstr>Business Continuity Plan</vt:lpstr>
      <vt:lpstr>Recovery</vt:lpstr>
      <vt:lpstr>PowerPoint Presentation</vt:lpstr>
      <vt:lpstr>PowerPoint Presentation</vt:lpstr>
      <vt:lpstr>Summary</vt:lpstr>
    </vt:vector>
  </TitlesOfParts>
  <Company>UTHSC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jbible1</dc:creator>
  <cp:lastModifiedBy>Evans, Bryan C</cp:lastModifiedBy>
  <cp:revision>456</cp:revision>
  <dcterms:created xsi:type="dcterms:W3CDTF">2007-05-04T18:30:44Z</dcterms:created>
  <dcterms:modified xsi:type="dcterms:W3CDTF">2018-06-04T19:32:09Z</dcterms:modified>
</cp:coreProperties>
</file>